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theme/theme7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8.xml" ContentType="application/vnd.openxmlformats-officedocument.theme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theme/theme10.xml" ContentType="application/vnd.openxmlformats-officedocument.theme+xml"/>
  <Override PartName="/ppt/slideLayouts/slideLayout20.xml" ContentType="application/vnd.openxmlformats-officedocument.presentationml.slideLayout+xml"/>
  <Override PartName="/ppt/theme/theme11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12.xml" ContentType="application/vnd.openxmlformats-officedocument.theme+xml"/>
  <Override PartName="/ppt/slideLayouts/slideLayout26.xml" ContentType="application/vnd.openxmlformats-officedocument.presentationml.slideLayout+xml"/>
  <Override PartName="/ppt/theme/theme13.xml" ContentType="application/vnd.openxmlformats-officedocument.theme+xml"/>
  <Override PartName="/ppt/slideLayouts/slideLayout27.xml" ContentType="application/vnd.openxmlformats-officedocument.presentationml.slideLayout+xml"/>
  <Override PartName="/ppt/theme/theme14.xml" ContentType="application/vnd.openxmlformats-officedocument.theme+xml"/>
  <Override PartName="/ppt/slideLayouts/slideLayout28.xml" ContentType="application/vnd.openxmlformats-officedocument.presentationml.slideLayout+xml"/>
  <Override PartName="/ppt/theme/theme15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16.xml" ContentType="application/vnd.openxmlformats-officedocument.theme+xml"/>
  <Override PartName="/ppt/theme/theme1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  <p:sldMasterId id="2147483667" r:id="rId4"/>
    <p:sldMasterId id="2147483673" r:id="rId5"/>
    <p:sldMasterId id="2147483675" r:id="rId6"/>
    <p:sldMasterId id="2147483677" r:id="rId7"/>
    <p:sldMasterId id="2147483679" r:id="rId8"/>
    <p:sldMasterId id="2147483684" r:id="rId9"/>
    <p:sldMasterId id="2147483686" r:id="rId10"/>
    <p:sldMasterId id="2147483688" r:id="rId11"/>
    <p:sldMasterId id="2147483690" r:id="rId12"/>
    <p:sldMasterId id="2147483696" r:id="rId13"/>
    <p:sldMasterId id="2147483698" r:id="rId14"/>
    <p:sldMasterId id="2147483700" r:id="rId15"/>
    <p:sldMasterId id="2147483704" r:id="rId16"/>
  </p:sldMasterIdLst>
  <p:notesMasterIdLst>
    <p:notesMasterId r:id="rId23"/>
  </p:notesMasterIdLst>
  <p:sldIdLst>
    <p:sldId id="256" r:id="rId17"/>
    <p:sldId id="1589" r:id="rId18"/>
    <p:sldId id="1590" r:id="rId19"/>
    <p:sldId id="1591" r:id="rId20"/>
    <p:sldId id="1592" r:id="rId21"/>
    <p:sldId id="1593" r:id="rId2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206" autoAdjust="0"/>
    <p:restoredTop sz="94660"/>
  </p:normalViewPr>
  <p:slideViewPr>
    <p:cSldViewPr snapToGrid="0">
      <p:cViewPr varScale="1">
        <p:scale>
          <a:sx n="72" d="100"/>
          <a:sy n="72" d="100"/>
        </p:scale>
        <p:origin x="10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2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5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1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3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6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2D52E0-66DC-47BF-89F1-1FFA1BBF1209}" type="datetimeFigureOut">
              <a:rPr lang="es-MX" smtClean="0"/>
              <a:t>26/04/2021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0624BE-78ED-4571-897C-11AAADB6D07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484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6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04/2021 del 29 de abril de 2021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247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57545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04/2021 del 29 de abril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6704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230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523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04/2021 del 29 de abril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1910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04/2021 del 29 de abril de 2021 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5498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04/2021 del 29 de abril de 2021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5796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6691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04/2021 del 29 de abril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8712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356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2191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2953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04/2021 del 29 de abril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5517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04/2021 del 29 de abril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2760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04/2021 del 29 de abril de 2021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580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6816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416590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04/2021 del 29 de abril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4464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8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9017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18984" y="1072120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6436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EF19490-00FA-4438-B7F5-86DA6A728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7366" y="28511"/>
            <a:ext cx="6742300" cy="48934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BC409D0-3F46-4115-96BE-7D475D1741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86075" y="6447210"/>
            <a:ext cx="3371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04/2021 del 29 de abril de 2021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1531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04/2021 del 29 de abril de 2021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073609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s-MX"/>
              <a:t>Sesión Ordinaria 04/2021 del 29 de abril de 2021 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65233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s-MX"/>
              <a:t>Sesión Ordinaria 04/2021 del 29 de abril de 2021 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037785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5"/>
          <p:cNvSpPr>
            <a:spLocks noGrp="1"/>
          </p:cNvSpPr>
          <p:nvPr>
            <p:ph type="body" sz="quarter" idx="13"/>
          </p:nvPr>
        </p:nvSpPr>
        <p:spPr>
          <a:xfrm>
            <a:off x="1338349" y="114301"/>
            <a:ext cx="6683433" cy="330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 marL="457189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377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566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754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/>
          </p:nvPr>
        </p:nvSpPr>
        <p:spPr>
          <a:xfrm>
            <a:off x="241300" y="787400"/>
            <a:ext cx="8636000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1pPr>
            <a:lvl2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266701" y="1384300"/>
            <a:ext cx="8648700" cy="4940300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  <a:lvl2pPr marL="685783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2pPr>
            <a:lvl3pPr marL="1142971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3pPr>
            <a:lvl4pPr marL="1600160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4pPr>
            <a:lvl5pPr marL="2057349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8" name="46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3966" y="6492900"/>
            <a:ext cx="4549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1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itchFamily="34" charset="0"/>
                <a:cs typeface="Arial" pitchFamily="34" charset="0"/>
              </a:defRPr>
            </a:lvl1pPr>
          </a:lstStyle>
          <a:p>
            <a:fld id="{80B2590F-B4BA-461D-B92A-63CE21F34F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12203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045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64143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04/2021 del 29 de abril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714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04/2021 del 29 de abril de 2021 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24975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04/2021 del 29 de abril de 2021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04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143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5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4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31.xml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7.png"/><Relationship Id="rId5" Type="http://schemas.openxmlformats.org/officeDocument/2006/relationships/theme" Target="../theme/theme16.xml"/><Relationship Id="rId4" Type="http://schemas.openxmlformats.org/officeDocument/2006/relationships/slideLayout" Target="../slideLayouts/slideLayout3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7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04/2021 del 29 de abril de 2021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534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134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60645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04/2021 del 29 de abril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79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04/2021 del 29 de abril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144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707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45339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0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07556" y="646740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8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5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Marcador de título 2">
            <a:extLst>
              <a:ext uri="{FF2B5EF4-FFF2-40B4-BE49-F238E27FC236}">
                <a16:creationId xmlns:a16="http://schemas.microsoft.com/office/drawing/2014/main" id="{C8B24DD2-A40F-4555-B179-9ADD087B4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7365" y="33030"/>
            <a:ext cx="6742300" cy="4893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3CF62CB-A637-4EA1-80A7-18989DCDBE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9644" y="1139836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897179F-E906-424E-BAE7-14CA011D90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37969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04/2021 del 29 de abril de 2021 </a:t>
            </a:r>
          </a:p>
        </p:txBody>
      </p:sp>
    </p:spTree>
    <p:extLst>
      <p:ext uri="{BB962C8B-B14F-4D97-AF65-F5344CB8AC3E}">
        <p14:creationId xmlns:p14="http://schemas.microsoft.com/office/powerpoint/2010/main" val="2878468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</p:sldLayoutIdLst>
  <p:hf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476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702" r:id="rId2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4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63671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04/2021 del 29 de abril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563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04/2021 del 29 de abril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618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508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28527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04/2021 del 29 de abril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073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04/2021 del 29 de abril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458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9832" y="2824741"/>
            <a:ext cx="6048211" cy="1470025"/>
          </a:xfrm>
        </p:spPr>
        <p:txBody>
          <a:bodyPr/>
          <a:lstStyle/>
          <a:p>
            <a:pPr algn="r"/>
            <a:r>
              <a:rPr lang="es-MX" sz="3600" dirty="0"/>
              <a:t>Reserva Técnica del IPEJAL a corte de Marzo 2021</a:t>
            </a:r>
            <a:br>
              <a:rPr lang="es-MX" sz="3600" dirty="0"/>
            </a:br>
            <a:endParaRPr lang="es-MX" sz="3600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F05D64FA-A4A6-4EA0-A2AB-992C9B791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29 de abril de 2021 </a:t>
            </a:r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858240D-8354-42CE-BBF0-BBA3AC986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976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DED0498F-67DA-43F0-A5CD-049EB3046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60813" y="6414961"/>
            <a:ext cx="3422374" cy="365125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Sesión Ordinaria 04/2021 del 29 de abril de 2021 </a:t>
            </a:r>
            <a:endParaRPr kumimoji="0" lang="es-MX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84367D4-0BB7-48FE-B3C9-0E8A55676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53119"/>
            <a:ext cx="21336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5E58AE-96D2-45FC-96FE-2B21174429C3}" type="slidenum">
              <a:rPr kumimoji="0" lang="es-MX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s-MX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8" name="Título 3">
            <a:extLst>
              <a:ext uri="{FF2B5EF4-FFF2-40B4-BE49-F238E27FC236}">
                <a16:creationId xmlns:a16="http://schemas.microsoft.com/office/drawing/2014/main" id="{75E6B4D3-B53E-4F18-947B-D98D0A2C6D01}"/>
              </a:ext>
            </a:extLst>
          </p:cNvPr>
          <p:cNvSpPr txBox="1">
            <a:spLocks/>
          </p:cNvSpPr>
          <p:nvPr/>
        </p:nvSpPr>
        <p:spPr>
          <a:xfrm>
            <a:off x="1697366" y="41763"/>
            <a:ext cx="6742300" cy="489346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37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3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/>
                <a:ea typeface="+mj-ea"/>
                <a:cs typeface="+mj-cs"/>
              </a:rPr>
              <a:t>Reserva Técnica 2012 – Marzo 2021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B19C997E-DFC3-4086-892C-2D5CB7919A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8383" y="2912513"/>
            <a:ext cx="5240035" cy="3396807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C7701AFB-A313-4257-9493-76DA108E7D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373" y="901927"/>
            <a:ext cx="8599251" cy="1639768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2BFADCFB-11AC-4118-BD17-E3E28D691E4D}"/>
              </a:ext>
            </a:extLst>
          </p:cNvPr>
          <p:cNvSpPr txBox="1"/>
          <p:nvPr/>
        </p:nvSpPr>
        <p:spPr>
          <a:xfrm>
            <a:off x="278806" y="2595314"/>
            <a:ext cx="4536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/>
              <a:t>*Información tomada del Estado de Situación Financiera a Marzo  de 2021.</a:t>
            </a:r>
          </a:p>
        </p:txBody>
      </p:sp>
      <p:sp>
        <p:nvSpPr>
          <p:cNvPr id="16" name="Cerrar llave 15">
            <a:extLst>
              <a:ext uri="{FF2B5EF4-FFF2-40B4-BE49-F238E27FC236}">
                <a16:creationId xmlns:a16="http://schemas.microsoft.com/office/drawing/2014/main" id="{0DEE9287-CC94-4DAB-8F59-E2CAFFE1B961}"/>
              </a:ext>
            </a:extLst>
          </p:cNvPr>
          <p:cNvSpPr/>
          <p:nvPr/>
        </p:nvSpPr>
        <p:spPr>
          <a:xfrm>
            <a:off x="6952233" y="3317156"/>
            <a:ext cx="530897" cy="2488108"/>
          </a:xfrm>
          <a:prstGeom prst="rightBrace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EF9C59E1-7D36-42D7-A7AC-7929592818A7}"/>
              </a:ext>
            </a:extLst>
          </p:cNvPr>
          <p:cNvSpPr txBox="1"/>
          <p:nvPr/>
        </p:nvSpPr>
        <p:spPr>
          <a:xfrm>
            <a:off x="7454350" y="4089504"/>
            <a:ext cx="131207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latin typeface="Calibri" panose="020F0502020204030204" pitchFamily="34" charset="0"/>
                <a:cs typeface="Calibri" panose="020F0502020204030204" pitchFamily="34" charset="0"/>
              </a:rPr>
              <a:t>Porcentaje correspondiente a cada componente de la reserva técnica anualmente.</a:t>
            </a:r>
          </a:p>
        </p:txBody>
      </p:sp>
    </p:spTree>
    <p:extLst>
      <p:ext uri="{BB962C8B-B14F-4D97-AF65-F5344CB8AC3E}">
        <p14:creationId xmlns:p14="http://schemas.microsoft.com/office/powerpoint/2010/main" val="536529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FFA873D-E0E8-41F3-A9CD-8549A82DC5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7C30D2FA-A2EA-4EBA-B0F6-E9EC9BB0A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000" dirty="0"/>
              <a:t>Comparativo Reserva Técnica Febrero – Marzo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C52849A-42B4-4F17-BC09-1C068221F3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/>
              <a:t>Sesión Ordinaria 04/2021 del 29 de abril de 2021 </a:t>
            </a:r>
            <a:endParaRPr lang="es-MX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34C02160-7ECC-462E-8385-709B6A5993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0" y="2492896"/>
            <a:ext cx="6048676" cy="4032448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FAB499B-011B-4DC3-BF90-D16FAEAE9B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660" y="692696"/>
            <a:ext cx="6120676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963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FFA873D-E0E8-41F3-A9CD-8549A82DC5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7C30D2FA-A2EA-4EBA-B0F6-E9EC9BB0A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000" dirty="0"/>
              <a:t>Comparativo Reserva Técnica 2020 vs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C52849A-42B4-4F17-BC09-1C068221F3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/>
              <a:t>Sesión Ordinaria 04/2021 del 29 de abril de 2021 </a:t>
            </a:r>
            <a:endParaRPr lang="es-MX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7D9F6AA-DAF3-4A55-B618-DC5B16E07A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024" y="1114445"/>
            <a:ext cx="7560642" cy="4629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457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7A89003-3024-4738-BCC7-0A2DA64A9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76422911-3594-40FB-BD37-0CD664231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000" dirty="0"/>
              <a:t>Comparativo Reserva Técnica Febrero – Marzo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73DFE74-0BFB-4F3D-9038-9EFA1FE6F4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/>
              <a:t>Sesión Ordinaria 04/2021 del 29 de abril de 2021 </a:t>
            </a:r>
            <a:endParaRPr lang="es-MX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A3DBDCC-79A4-41AC-8045-F190450E72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664" y="696140"/>
            <a:ext cx="8623952" cy="546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877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C7E12EF-774F-4860-AEEA-C9F6CB0550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2CC549D2-2514-4E79-A580-D56BEDA2F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1600" dirty="0">
                <a:latin typeface="+mn-lt"/>
                <a:cs typeface="Calibri" panose="020F0502020204030204" pitchFamily="34" charset="0"/>
              </a:rPr>
              <a:t>Explicación de puntos por componente </a:t>
            </a:r>
            <a:r>
              <a:rPr lang="es-MX" sz="1600" dirty="0" err="1">
                <a:latin typeface="+mn-lt"/>
                <a:cs typeface="Calibri" panose="020F0502020204030204" pitchFamily="34" charset="0"/>
              </a:rPr>
              <a:t>RT</a:t>
            </a:r>
            <a:r>
              <a:rPr lang="es-MX" sz="1600" dirty="0">
                <a:latin typeface="+mn-lt"/>
                <a:cs typeface="Calibri" panose="020F0502020204030204" pitchFamily="34" charset="0"/>
              </a:rPr>
              <a:t> Febrero  – Marzo 2021.</a:t>
            </a:r>
            <a:endParaRPr lang="es-MX" sz="1600" dirty="0">
              <a:latin typeface="+mn-lt"/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6A4E1DA-EE9B-4B54-ADED-20D27C84F4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/>
              <a:t>Sesión Ordinaria 04/2021 del 29 de abril de 2021 </a:t>
            </a:r>
            <a:endParaRPr lang="es-MX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7542199-EFE6-431F-B3DF-A2BBA9F13FFF}"/>
              </a:ext>
            </a:extLst>
          </p:cNvPr>
          <p:cNvSpPr txBox="1"/>
          <p:nvPr/>
        </p:nvSpPr>
        <p:spPr>
          <a:xfrm>
            <a:off x="230461" y="689439"/>
            <a:ext cx="8640960" cy="595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MX" sz="1200" b="1" dirty="0">
                <a:ea typeface="Calibri" panose="020F0502020204030204" pitchFamily="34" charset="0"/>
                <a:cs typeface="Times New Roman" panose="02020603050405020304" pitchFamily="18" charset="0"/>
              </a:rPr>
              <a:t>    Inversiones en Mercados Financieros</a:t>
            </a:r>
            <a:endParaRPr lang="es-MX" sz="1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2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1:</a:t>
            </a:r>
            <a:r>
              <a:rPr lang="es-MX" sz="1200" dirty="0">
                <a:ea typeface="Calibri" panose="020F0502020204030204" pitchFamily="34" charset="0"/>
                <a:cs typeface="Times New Roman" panose="02020603050405020304" pitchFamily="18" charset="0"/>
              </a:rPr>
              <a:t> el decremento a corto plazo es de 231.4 millones de pesos, y se debe principalmente a un reacomodo de inversión, pasando de corto a largo plazo por estrategia de inversión, así como también el gasto operativo. 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2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2:</a:t>
            </a:r>
            <a:r>
              <a:rPr lang="es-MX" sz="1200" dirty="0">
                <a:ea typeface="Calibri" panose="020F0502020204030204" pitchFamily="34" charset="0"/>
                <a:cs typeface="Times New Roman" panose="02020603050405020304" pitchFamily="18" charset="0"/>
              </a:rPr>
              <a:t> el incremento en títulos y valores es de 121.6 millones de pesos, y se debe principalmente a un reacomodo de inversión, pasando de corto a largo plazo por estrategia de inversión. 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2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3:</a:t>
            </a:r>
            <a:r>
              <a:rPr lang="es-MX" sz="1200" dirty="0">
                <a:ea typeface="Calibri" panose="020F0502020204030204" pitchFamily="34" charset="0"/>
                <a:cs typeface="Times New Roman" panose="02020603050405020304" pitchFamily="18" charset="0"/>
              </a:rPr>
              <a:t> el decremento en fideicomisos es de 23.3 millones de pesos, y se debe por la valuación de </a:t>
            </a:r>
            <a:r>
              <a:rPr lang="es-MX" sz="1200" dirty="0" err="1">
                <a:ea typeface="Calibri" panose="020F0502020204030204" pitchFamily="34" charset="0"/>
                <a:cs typeface="Times New Roman" panose="02020603050405020304" pitchFamily="18" charset="0"/>
              </a:rPr>
              <a:t>Artha</a:t>
            </a:r>
            <a:r>
              <a:rPr lang="es-MX" sz="1200" dirty="0">
                <a:ea typeface="Calibri" panose="020F0502020204030204" pitchFamily="34" charset="0"/>
                <a:cs typeface="Times New Roman" panose="02020603050405020304" pitchFamily="18" charset="0"/>
              </a:rPr>
              <a:t> Capital.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MX" sz="1200" b="1" dirty="0">
                <a:ea typeface="Calibri" panose="020F0502020204030204" pitchFamily="34" charset="0"/>
                <a:cs typeface="Times New Roman" panose="02020603050405020304" pitchFamily="18" charset="0"/>
              </a:rPr>
              <a:t>Cartera de Préstamos</a:t>
            </a:r>
            <a:endParaRPr lang="es-MX" sz="1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2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5:</a:t>
            </a:r>
            <a:r>
              <a:rPr lang="es-MX" sz="1200" dirty="0">
                <a:ea typeface="Calibri" panose="020F0502020204030204" pitchFamily="34" charset="0"/>
                <a:cs typeface="Times New Roman" panose="02020603050405020304" pitchFamily="18" charset="0"/>
              </a:rPr>
              <a:t> El incremento de los 156.08 millones de pesos, se debe a un mayor otorgamiento de préstamos a corto plazo, entre  los afiliados y pensionados  que comprenden la población del IPEJAL.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2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6:</a:t>
            </a:r>
            <a:r>
              <a:rPr lang="es-MX" sz="1200" dirty="0">
                <a:ea typeface="Calibri" panose="020F0502020204030204" pitchFamily="34" charset="0"/>
                <a:cs typeface="Times New Roman" panose="02020603050405020304" pitchFamily="18" charset="0"/>
              </a:rPr>
              <a:t> El decremento de los 41.23 millones de pesos, se debe a la diferencia entre los créditos otorgados y los pagados, tanto de hipotecarios como prendarios por parte de los afiliados y pensionados (colocación de préstamos), el decremento significa que han sido mayores los créditos pagados o abonados, que los otorgados.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MX" sz="1200" b="1" dirty="0">
                <a:ea typeface="Calibri" panose="020F0502020204030204" pitchFamily="34" charset="0"/>
                <a:cs typeface="Times New Roman" panose="02020603050405020304" pitchFamily="18" charset="0"/>
              </a:rPr>
              <a:t>Bienes Inmuebles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s-MX" sz="12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7:</a:t>
            </a:r>
            <a:r>
              <a:rPr lang="es-MX" sz="12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200" dirty="0">
                <a:ea typeface="Calibri" panose="020F0502020204030204" pitchFamily="34" charset="0"/>
                <a:cs typeface="Times New Roman" panose="02020603050405020304" pitchFamily="18" charset="0"/>
              </a:rPr>
              <a:t>El decremento de los 143,840 pesos en anticipo a proveedores, se da por el pago del Estudio Actuarial.</a:t>
            </a:r>
            <a:endParaRPr lang="es-MX" sz="12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es-MX" sz="12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8: </a:t>
            </a:r>
            <a:r>
              <a:rPr lang="es-MX" sz="1200" dirty="0">
                <a:ea typeface="Calibri" panose="020F0502020204030204" pitchFamily="34" charset="0"/>
                <a:cs typeface="Times New Roman" panose="02020603050405020304" pitchFamily="18" charset="0"/>
              </a:rPr>
              <a:t>El incremento de 916,475 pesos en inventario de vienes para venta se da por la adquisición de una propiedad en dación de pago por crédito hipotecario.</a:t>
            </a:r>
            <a:endParaRPr lang="es-MX" sz="12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2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11:</a:t>
            </a:r>
            <a:r>
              <a:rPr lang="es-MX" sz="12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200" dirty="0">
                <a:ea typeface="Calibri" panose="020F0502020204030204" pitchFamily="34" charset="0"/>
                <a:cs typeface="Times New Roman" panose="02020603050405020304" pitchFamily="18" charset="0"/>
              </a:rPr>
              <a:t>El decremento en viviendas se debe a un ajuste en la depreciación de las viviendas por 2.053 millones de pesos.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MX" sz="1200" b="1" dirty="0">
                <a:ea typeface="Calibri" panose="020F0502020204030204" pitchFamily="34" charset="0"/>
                <a:cs typeface="Times New Roman" panose="02020603050405020304" pitchFamily="18" charset="0"/>
              </a:rPr>
              <a:t>Cuentas por Cobrar</a:t>
            </a:r>
            <a:endParaRPr lang="es-MX" sz="1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2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15</a:t>
            </a:r>
            <a:r>
              <a:rPr lang="es-MX" sz="1200" b="1" dirty="0"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s-MX" sz="1200" dirty="0">
                <a:ea typeface="Calibri" panose="020F0502020204030204" pitchFamily="34" charset="0"/>
                <a:cs typeface="Times New Roman" panose="02020603050405020304" pitchFamily="18" charset="0"/>
              </a:rPr>
              <a:t>El incremento de los 3.04 millones de pesos, se da principalmente por el atraso en el pago de adeudos por arrendamiento gravado (renta de edificios y locales).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2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16:</a:t>
            </a:r>
            <a:r>
              <a:rPr lang="es-MX" sz="12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200" dirty="0">
                <a:ea typeface="Calibri" panose="020F0502020204030204" pitchFamily="34" charset="0"/>
                <a:cs typeface="Times New Roman" panose="02020603050405020304" pitchFamily="18" charset="0"/>
              </a:rPr>
              <a:t>El </a:t>
            </a:r>
            <a:r>
              <a:rPr lang="es-MX" sz="1200" dirty="0"/>
              <a:t>decremento de los 48.57 millones de pesos, se da principalmente por el rubro de deudores por aportaciones y retenciones, esto con las dependencias afiliadas al IPEJAL, lo que significa en relación inversa, el cumplimiento de pago del adeudo de las </a:t>
            </a:r>
            <a:r>
              <a:rPr lang="es-MX" sz="1200" dirty="0">
                <a:ea typeface="Calibri" panose="020F0502020204030204" pitchFamily="34" charset="0"/>
                <a:cs typeface="Times New Roman" panose="02020603050405020304" pitchFamily="18" charset="0"/>
              </a:rPr>
              <a:t>dependencias.</a:t>
            </a:r>
            <a:endParaRPr lang="es-MX" sz="1200" u="none" strike="noStrike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81352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6.xml><?xml version="1.0" encoding="utf-8"?>
<a:theme xmlns:a="http://schemas.openxmlformats.org/drawingml/2006/main" name="8_plantilla ipejal 2019">
  <a:themeElements>
    <a:clrScheme name="Personalizado 4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64</TotalTime>
  <Words>506</Words>
  <Application>Microsoft Office PowerPoint</Application>
  <PresentationFormat>Presentación en pantalla (4:3)</PresentationFormat>
  <Paragraphs>34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16</vt:i4>
      </vt:variant>
      <vt:variant>
        <vt:lpstr>Títulos de diapositiva</vt:lpstr>
      </vt:variant>
      <vt:variant>
        <vt:i4>6</vt:i4>
      </vt:variant>
    </vt:vector>
  </HeadingPairs>
  <TitlesOfParts>
    <vt:vector size="28" baseType="lpstr">
      <vt:lpstr>Arial</vt:lpstr>
      <vt:lpstr>Calibri</vt:lpstr>
      <vt:lpstr>Candara</vt:lpstr>
      <vt:lpstr>Century Gothic</vt:lpstr>
      <vt:lpstr>Gill Sans MT</vt:lpstr>
      <vt:lpstr>Wingdings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8_plantilla ipejal 2019</vt:lpstr>
      <vt:lpstr>Reserva Técnica del IPEJAL a corte de Marzo 2021 </vt:lpstr>
      <vt:lpstr>Presentación de PowerPoint</vt:lpstr>
      <vt:lpstr>Comparativo Reserva Técnica Febrero – Marzo 2021</vt:lpstr>
      <vt:lpstr>Comparativo Reserva Técnica 2020 vs 2021</vt:lpstr>
      <vt:lpstr>Comparativo Reserva Técnica Febrero – Marzo 2021</vt:lpstr>
      <vt:lpstr>Explicación de puntos por componente RT Febrero  – Marzo 2021.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Reserva Técnica del IPEJAL a corte de Julio de 2020</dc:title>
  <dc:creator>Gonzalez Martinez, Maria del Carmen</dc:creator>
  <cp:lastModifiedBy>Gonzalez Martinez, Maria del Carmen</cp:lastModifiedBy>
  <cp:revision>13</cp:revision>
  <dcterms:created xsi:type="dcterms:W3CDTF">2020-08-22T03:26:06Z</dcterms:created>
  <dcterms:modified xsi:type="dcterms:W3CDTF">2021-04-26T14:24:33Z</dcterms:modified>
</cp:coreProperties>
</file>